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Montserrat" panose="020B0604020202020204" charset="0"/>
      <p:regular r:id="rId25"/>
      <p:bold r:id="rId26"/>
      <p:italic r:id="rId27"/>
      <p:boldItalic r:id="rId28"/>
    </p:embeddedFont>
    <p:embeddedFont>
      <p:font typeface="Montserrat SemiBold" panose="020B0604020202020204" charset="0"/>
      <p:regular r:id="rId29"/>
      <p:bold r:id="rId30"/>
      <p:italic r:id="rId31"/>
      <p:boldItalic r:id="rId32"/>
    </p:embeddedFont>
    <p:embeddedFont>
      <p:font typeface="Montserrat Light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68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687">
          <p15:clr>
            <a:srgbClr val="9AA0A6"/>
          </p15:clr>
        </p15:guide>
        <p15:guide id="4" pos="288">
          <p15:clr>
            <a:srgbClr val="9AA0A6"/>
          </p15:clr>
        </p15:guide>
        <p15:guide id="5" orient="horz" pos="3024">
          <p15:clr>
            <a:srgbClr val="9AA0A6"/>
          </p15:clr>
        </p15:guide>
        <p15:guide id="6" pos="5472">
          <p15:clr>
            <a:srgbClr val="9AA0A6"/>
          </p15:clr>
        </p15:guide>
        <p15:guide id="7" orient="horz" pos="762">
          <p15:clr>
            <a:srgbClr val="9AA0A6"/>
          </p15:clr>
        </p15:guide>
        <p15:guide id="8" pos="2817">
          <p15:clr>
            <a:srgbClr val="9AA0A6"/>
          </p15:clr>
        </p15:guide>
        <p15:guide id="9" pos="360">
          <p15:clr>
            <a:srgbClr val="9AA0A6"/>
          </p15:clr>
        </p15:guide>
        <p15:guide id="10" orient="horz" pos="1172">
          <p15:clr>
            <a:srgbClr val="9AA0A6"/>
          </p15:clr>
        </p15:guide>
        <p15:guide id="11" pos="4191">
          <p15:clr>
            <a:srgbClr val="9AA0A6"/>
          </p15:clr>
        </p15:guide>
        <p15:guide id="12" pos="1657">
          <p15:clr>
            <a:srgbClr val="9AA0A6"/>
          </p15:clr>
        </p15:guide>
        <p15:guide id="13" pos="2957">
          <p15:clr>
            <a:srgbClr val="9AA0A6"/>
          </p15:clr>
        </p15:guide>
        <p15:guide id="14" orient="horz" pos="967">
          <p15:clr>
            <a:srgbClr val="9AA0A6"/>
          </p15:clr>
        </p15:guide>
        <p15:guide id="15" orient="horz" pos="1379">
          <p15:clr>
            <a:srgbClr val="9AA0A6"/>
          </p15:clr>
        </p15:guide>
        <p15:guide id="16" orient="horz" pos="2160">
          <p15:clr>
            <a:srgbClr val="9AA0A6"/>
          </p15:clr>
        </p15:guide>
        <p15:guide id="17" pos="4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>
        <p:guide orient="horz" pos="1668"/>
        <p:guide pos="2880"/>
        <p:guide orient="horz" pos="687"/>
        <p:guide pos="288"/>
        <p:guide orient="horz" pos="3024"/>
        <p:guide pos="5472"/>
        <p:guide orient="horz" pos="762"/>
        <p:guide pos="2817"/>
        <p:guide pos="360"/>
        <p:guide orient="horz" pos="1172"/>
        <p:guide pos="4191"/>
        <p:guide pos="1657"/>
        <p:guide pos="2957"/>
        <p:guide orient="horz" pos="967"/>
        <p:guide orient="horz" pos="1379"/>
        <p:guide orient="horz" pos="2160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457200" y="1091573"/>
            <a:ext cx="8069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57200" y="1091573"/>
            <a:ext cx="8069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70425" y="288700"/>
            <a:ext cx="1550349" cy="4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7200" y="1091573"/>
            <a:ext cx="8069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57200" y="1091573"/>
            <a:ext cx="8069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457200" y="1091573"/>
            <a:ext cx="8069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PPT-2.jp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63050" y="0"/>
            <a:ext cx="6858000" cy="9185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091573"/>
            <a:ext cx="8069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Light"/>
              <a:buNone/>
              <a:defRPr sz="4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74925"/>
            <a:ext cx="9144000" cy="4268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cxnSp>
        <p:nvCxnSpPr>
          <p:cNvPr id="91" name="Google Shape;91;p14"/>
          <p:cNvCxnSpPr/>
          <p:nvPr/>
        </p:nvCxnSpPr>
        <p:spPr>
          <a:xfrm>
            <a:off x="773000" y="762275"/>
            <a:ext cx="0" cy="756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Google Shape;92;p14"/>
          <p:cNvSpPr txBox="1"/>
          <p:nvPr/>
        </p:nvSpPr>
        <p:spPr>
          <a:xfrm>
            <a:off x="816825" y="1736550"/>
            <a:ext cx="7211400" cy="1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99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Tiempo de atención hospitalaria ante Covid-19 </a:t>
            </a:r>
            <a:endParaRPr sz="3600" b="0" i="0" u="none" strike="noStrike" cap="none">
              <a:solidFill>
                <a:srgbClr val="99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 t="9" b="8"/>
          <a:stretch/>
        </p:blipFill>
        <p:spPr>
          <a:xfrm>
            <a:off x="3163838" y="835713"/>
            <a:ext cx="5980170" cy="43068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4" name="Google Shape;144;p23"/>
          <p:cNvSpPr txBox="1"/>
          <p:nvPr/>
        </p:nvSpPr>
        <p:spPr>
          <a:xfrm>
            <a:off x="0" y="836200"/>
            <a:ext cx="3164700" cy="4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1929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3 - PERIODO DE ATENCIÓN RECUPERADOS HOSPITALIZADOS</a:t>
            </a: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(escala: </a:t>
            </a:r>
            <a:r>
              <a:rPr lang="es-ES" sz="1000" dirty="0" err="1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cuantiles</a:t>
            </a: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)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Representa el número de días entre el ingreso de un paciente positivo a COVID a una unidad de salud</a:t>
            </a:r>
            <a:r>
              <a:rPr lang="es-ES" sz="1100" b="1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 la fecha en que es dado de alta.</a:t>
            </a: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Permite cuantificar el tiempo promedio de estancia de los pacientes COVID hospitalizados.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highlight>
                <a:srgbClr val="FFFF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3825" y="836675"/>
            <a:ext cx="5980170" cy="43068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0" name="Google Shape;150;p24"/>
          <p:cNvSpPr txBox="1"/>
          <p:nvPr/>
        </p:nvSpPr>
        <p:spPr>
          <a:xfrm>
            <a:off x="0" y="836200"/>
            <a:ext cx="3164700" cy="4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1929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4 - PERIODO DE ATENCIÓN DEFUNCIONES</a:t>
            </a: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(escala: cortes naturales)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 el número de días entre el ingreso de un paciente positivo a COVID a una unidad de salud y la fecha de su defunción.</a:t>
            </a: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Permite cuantificar el tiempo promedio de estancia hospitalaria de los pacientes COVID que fallecen.</a:t>
            </a: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Esta variable puede estar relacionada con características como el estado de salud del paciente, accesibilidad e  infraestructura.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highlight>
                <a:srgbClr val="FF990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t="9" b="8"/>
          <a:stretch/>
        </p:blipFill>
        <p:spPr>
          <a:xfrm>
            <a:off x="3163838" y="836675"/>
            <a:ext cx="5980170" cy="43068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6" name="Google Shape;156;p25"/>
          <p:cNvSpPr txBox="1"/>
          <p:nvPr/>
        </p:nvSpPr>
        <p:spPr>
          <a:xfrm>
            <a:off x="0" y="836200"/>
            <a:ext cx="3164700" cy="4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1929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4 - PERIODO DE ATENCIÓN DEFUNCIONES</a:t>
            </a: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(escala: </a:t>
            </a:r>
            <a:r>
              <a:rPr lang="es-ES" sz="1000" dirty="0" err="1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cuantiles</a:t>
            </a: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)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 el número de días entre el ingreso de un paciente positivo a COVID a una unidad de salud y la fecha de su defunción.</a:t>
            </a: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Permite cuantificar el tiempo promedio de estancia hospitalaria de los pacientes COVID que fallecen.</a:t>
            </a: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Esta variable puede estar relacionada con características como el estado de salud del paciente, accesibilidad e  infraestructura.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 rotWithShape="1">
          <a:blip r:embed="rId3">
            <a:alphaModFix/>
          </a:blip>
          <a:srcRect t="9" b="8"/>
          <a:stretch/>
        </p:blipFill>
        <p:spPr>
          <a:xfrm>
            <a:off x="3163825" y="836675"/>
            <a:ext cx="5980170" cy="43068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2" name="Google Shape;162;p26"/>
          <p:cNvSpPr txBox="1"/>
          <p:nvPr/>
        </p:nvSpPr>
        <p:spPr>
          <a:xfrm>
            <a:off x="0" y="836200"/>
            <a:ext cx="3164700" cy="4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1929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5 - ENTREGA DE RESULTADOS RECUPERADOS HOSPITALIZADOS</a:t>
            </a: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(escala: cortes naturales)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Esta medida permite cuantificar la velocidad en la obtención de resultados en las unidades de salud que atienden pacientes COVID.</a:t>
            </a: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Algunos de los aspectos que podrían influir en esta variable son: la infraestructura hospitalaria, la cantidad de personal y la distribución de recursos.</a:t>
            </a: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000"/>
            </a:pPr>
            <a:r>
              <a:rPr lang="es-ES" sz="10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Nota: los valores negativos en esta variable indican que los resultados se confirmaron después de la alta hospitalaria.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t="9" b="8"/>
          <a:stretch/>
        </p:blipFill>
        <p:spPr>
          <a:xfrm>
            <a:off x="3163838" y="836675"/>
            <a:ext cx="5980170" cy="43068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8" name="Google Shape;168;p27"/>
          <p:cNvSpPr txBox="1"/>
          <p:nvPr/>
        </p:nvSpPr>
        <p:spPr>
          <a:xfrm>
            <a:off x="0" y="836200"/>
            <a:ext cx="3164700" cy="4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1929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5 - ENTREGA DE RESULTADOS RECUPERADOS HOSPITALIZADOS</a:t>
            </a: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(escala: </a:t>
            </a:r>
            <a:r>
              <a:rPr lang="es-ES" sz="1000" dirty="0" err="1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cuantiles</a:t>
            </a: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)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Esta medida permite cuantificar la velocidad en la obtención de resultados en las unidades de salud que atienden pacientes COVID.</a:t>
            </a: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Algunos de los aspectos que podrían influir en esta variable son: la infraestructura hospitalaria, la cantidad de personal y la distribución de recursos.</a:t>
            </a: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000"/>
            </a:pPr>
            <a:r>
              <a:rPr lang="es-ES" sz="10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Nota: los valores negativos en esta variable indican que los resultados se confirmaron después de la alta hospitalaria.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t="9" b="8"/>
          <a:stretch/>
        </p:blipFill>
        <p:spPr>
          <a:xfrm>
            <a:off x="3163825" y="836675"/>
            <a:ext cx="5980170" cy="43068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4" name="Google Shape;174;p28"/>
          <p:cNvSpPr txBox="1"/>
          <p:nvPr/>
        </p:nvSpPr>
        <p:spPr>
          <a:xfrm>
            <a:off x="0" y="836200"/>
            <a:ext cx="3164700" cy="4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1929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6 - ENTREGA DE RESULTADOS DEFUNCIONES</a:t>
            </a: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(escala: cortes naturales)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Esta medida permite cuantificar la velocidad de obtención de resultados en las unidades de salud que atienden pacientes COVID que fallecieron.</a:t>
            </a: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Algunos de los aspectos que podrían  influir en esta variable son: el estado de salud del paciente en conjunto con la infraestructura en las unidades médicas, la cantidad de personal y la distribución de recursos.</a:t>
            </a: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000"/>
            </a:pPr>
            <a:r>
              <a:rPr lang="es-ES" sz="10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Nota: los valores negativos en esta variable indican que el resultado se confirmó después del fallecimiento del paciente.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t="9" b="8"/>
          <a:stretch/>
        </p:blipFill>
        <p:spPr>
          <a:xfrm>
            <a:off x="3163825" y="836675"/>
            <a:ext cx="5980170" cy="43068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0" name="Google Shape;180;p29"/>
          <p:cNvSpPr txBox="1"/>
          <p:nvPr/>
        </p:nvSpPr>
        <p:spPr>
          <a:xfrm>
            <a:off x="0" y="836200"/>
            <a:ext cx="3164700" cy="4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1929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6 - ENTREGA DE RESULTADOS DEFUNCIONES</a:t>
            </a: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(escala: </a:t>
            </a:r>
            <a:r>
              <a:rPr lang="es-ES" sz="1000" dirty="0" err="1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cuantiles</a:t>
            </a: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)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Esta medida permite cuantificar la velocidad de obtención de resultados en las unidades de salud que atienden pacientes COVID que fallecieron.</a:t>
            </a: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Algunos de los aspectos que podrían  influir en esta variable son: el estado de salud del paciente en conjunto con la infraestructura en las unidades médicas, la cantidad de personal y la distribución de recursos.</a:t>
            </a: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000"/>
            </a:pPr>
            <a:r>
              <a:rPr lang="es-ES" sz="10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Nota: los valores negativos en esta variable indican que el resultado se confirmó después del fallecimiento del paciente.</a:t>
            </a: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74925"/>
            <a:ext cx="9144000" cy="4268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86" name="Google Shape;186;p30"/>
          <p:cNvSpPr txBox="1"/>
          <p:nvPr/>
        </p:nvSpPr>
        <p:spPr>
          <a:xfrm>
            <a:off x="816825" y="1736550"/>
            <a:ext cx="7211400" cy="1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Resultados - Parte II</a:t>
            </a:r>
            <a:endParaRPr sz="3600" b="0" i="0" u="none" strike="noStrike" cap="none">
              <a:solidFill>
                <a:srgbClr val="99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/>
        </p:nvSpPr>
        <p:spPr>
          <a:xfrm>
            <a:off x="271200" y="996550"/>
            <a:ext cx="7492200" cy="4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Nota metodológica</a:t>
            </a:r>
            <a:endParaRPr sz="25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Los siguiente mapas muestran la respuesta hospitalaria mediante cuatro mapas por tipo de paciente positivo a COVID-19 (es decir, dos mapas de pacientes ambulatorios y dos de hospitalizados): el primer mapa de cada conjunto presenta los datos acumulados por municipio desde el inicio de la pandemia y el segundo la evolución de los datos por municipio y semana epidemiológica.</a:t>
            </a:r>
            <a:endParaRPr sz="11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Para los mapas con los datos acumulados la respuesta hospitalaria se calculó como el promedio de días desde "FECHA_INGRESO" a "FECHA_RESULTADO", agrupado por municipio. En los municipios con menos de 3 casos se utilizó el promedio de días por jurisdicción sanitaria.</a:t>
            </a:r>
            <a:endParaRPr sz="11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Para los mapas con la evolución por semanas epidemiológicas, la respuesta hospitalaria se calculó como el promedio de días desde "FECHA_INGRESO" a "FECHA_RESULTADO", agrupado por municipio y  semana epidemiológica. En los municipios con menos de 3 casos se utilizó el promedio por jurisdicción sanitaria.</a:t>
            </a:r>
            <a:endParaRPr sz="11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 fuente de los datos es el archivo "201025COVID19MEXICOTOT.csv" de la Dirección General de Epidemiología de la Secretaría de Salud.</a:t>
            </a:r>
            <a:endParaRPr sz="11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t="9" b="8"/>
          <a:stretch/>
        </p:blipFill>
        <p:spPr>
          <a:xfrm>
            <a:off x="3163825" y="836550"/>
            <a:ext cx="5980170" cy="43068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7" name="Google Shape;197;p32"/>
          <p:cNvSpPr txBox="1"/>
          <p:nvPr/>
        </p:nvSpPr>
        <p:spPr>
          <a:xfrm>
            <a:off x="0" y="836200"/>
            <a:ext cx="3164700" cy="4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1929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RESPUESTA HOSPITALARIA AMBULATORIOS </a:t>
            </a: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(Personas positivas a COVID-19 </a:t>
            </a: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no hospitalizadas)</a:t>
            </a: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r>
              <a:rPr lang="es-ES" sz="1000" dirty="0">
                <a:solidFill>
                  <a:srgbClr val="980000"/>
                </a:solidFill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Datos acumulados</a:t>
            </a: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 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 calculada mediante el número de días entre la fecha de ingreso de un paciente ambulatorio a una unidad médica y la fecha en que se confirma el resultado de la prueba COVID.</a:t>
            </a: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Permite cuantificar la respuesta hospitalaria en pacientes ambulatorios.</a:t>
            </a:r>
          </a:p>
          <a:p>
            <a:pPr lvl="0">
              <a:buSzPts val="1100"/>
            </a:pP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000"/>
            </a:pPr>
            <a:r>
              <a:rPr lang="es-ES" sz="10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Nota: Los valores negativos en esta variable indican que los resultados se obtuvieron antes de ingresar a la unidad de salud.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0" y="996025"/>
            <a:ext cx="9144000" cy="4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4572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>
                <a:latin typeface="Montserrat Light"/>
                <a:ea typeface="Montserrat Light"/>
                <a:cs typeface="Montserrat Light"/>
                <a:sym typeface="Montserrat Light"/>
              </a:rPr>
              <a:t>Nota metodológica</a:t>
            </a:r>
            <a:endParaRPr sz="2700" dirty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3200"/>
              <a:buNone/>
            </a:pPr>
            <a:endParaRPr sz="1400" dirty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3200"/>
              <a:buNone/>
            </a:pPr>
            <a:r>
              <a:rPr lang="en" sz="1050" dirty="0">
                <a:solidFill>
                  <a:srgbClr val="4A4A4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Este reporte visualiza distintos aspectos de la atención hospitalaria a pacientes que presentaron síntomas de COVID-19. Se divide en dos partes, la primera está conformada por 6 mapas, cada uno con dos variantes de escala: cortes naturales y cuantiles, en ellos se representa el tiempo promedio entre las siguientes fechas:</a:t>
            </a:r>
            <a:endParaRPr sz="1050" dirty="0">
              <a:solidFill>
                <a:srgbClr val="4A4A4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736600" marR="279400" lvl="0" indent="-295275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4A4A4A"/>
              </a:buClr>
              <a:buSzPts val="1050"/>
              <a:buFont typeface="Montserrat"/>
              <a:buAutoNum type="arabicPeriod"/>
            </a:pPr>
            <a:r>
              <a:rPr lang="en" sz="1050" dirty="0">
                <a:solidFill>
                  <a:srgbClr val="4A4A4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Síntomas e ingreso (accesibilidad hospitalaria)</a:t>
            </a:r>
            <a:endParaRPr sz="1050" dirty="0">
              <a:solidFill>
                <a:srgbClr val="4A4A4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736600" marR="2794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050"/>
              <a:buFont typeface="Montserrat"/>
              <a:buAutoNum type="arabicPeriod"/>
            </a:pPr>
            <a:r>
              <a:rPr lang="en" sz="1050" dirty="0">
                <a:solidFill>
                  <a:srgbClr val="4A4A4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Ingreso y resultado (respuesta hospitalaria)</a:t>
            </a:r>
            <a:endParaRPr sz="1050" dirty="0">
              <a:solidFill>
                <a:srgbClr val="4A4A4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736600" marR="2794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050"/>
              <a:buFont typeface="Montserrat"/>
              <a:buAutoNum type="arabicPeriod"/>
            </a:pPr>
            <a:r>
              <a:rPr lang="en" sz="1050" dirty="0">
                <a:solidFill>
                  <a:srgbClr val="4A4A4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Ingreso y alta</a:t>
            </a:r>
            <a:endParaRPr sz="1050" dirty="0">
              <a:solidFill>
                <a:srgbClr val="4A4A4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736600" marR="2794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050"/>
              <a:buFont typeface="Montserrat"/>
              <a:buAutoNum type="arabicPeriod"/>
            </a:pPr>
            <a:r>
              <a:rPr lang="en" sz="1050" dirty="0">
                <a:solidFill>
                  <a:srgbClr val="4A4A4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Ingreso y defunción</a:t>
            </a:r>
            <a:endParaRPr sz="1050" dirty="0">
              <a:solidFill>
                <a:srgbClr val="4A4A4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736600" marR="2794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050"/>
              <a:buFont typeface="Montserrat"/>
              <a:buAutoNum type="arabicPeriod"/>
            </a:pPr>
            <a:r>
              <a:rPr lang="en" sz="1050" dirty="0">
                <a:solidFill>
                  <a:srgbClr val="4A4A4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Resultado y alta</a:t>
            </a:r>
            <a:endParaRPr sz="1050" dirty="0">
              <a:solidFill>
                <a:srgbClr val="4A4A4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736600" marR="2794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050"/>
              <a:buFont typeface="Montserrat"/>
              <a:buAutoNum type="arabicPeriod"/>
            </a:pPr>
            <a:r>
              <a:rPr lang="en" sz="1050" dirty="0">
                <a:solidFill>
                  <a:srgbClr val="4A4A4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Resultado y defunción</a:t>
            </a:r>
            <a:endParaRPr sz="1050" dirty="0">
              <a:solidFill>
                <a:srgbClr val="4A4A4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4A4A4A"/>
              </a:solidFill>
              <a:highlight>
                <a:srgbClr val="FF000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3821" y="836675"/>
            <a:ext cx="5980176" cy="430682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3" name="Google Shape;203;p33"/>
          <p:cNvSpPr txBox="1"/>
          <p:nvPr/>
        </p:nvSpPr>
        <p:spPr>
          <a:xfrm>
            <a:off x="0" y="836200"/>
            <a:ext cx="3164700" cy="4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1929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RESPUESTA HOSPITALARIA AMBULATORIOS </a:t>
            </a: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(Personas positivas a COVID-19 </a:t>
            </a: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no hospitalizadas) </a:t>
            </a:r>
          </a:p>
          <a:p>
            <a:pPr lvl="0">
              <a:buSzPts val="1000"/>
            </a:pPr>
            <a:endParaRPr lang="es-ES" sz="1000" dirty="0">
              <a:solidFill>
                <a:srgbClr val="980000"/>
              </a:solidFill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r>
              <a:rPr lang="es-ES" sz="1000" dirty="0">
                <a:solidFill>
                  <a:srgbClr val="980000"/>
                </a:solidFill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Datos por semana epidemiológica</a:t>
            </a: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Se representa la dinámica semanal de la respuesta hospitalaria calculada a partir de la fecha de ingreso de un paciente ambulatorio a una unidad médica y la fecha en que se confirma el resultado de la prueba COVID.</a:t>
            </a: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Permite visualizar la evolución de la respuesta hospitalaria con respecto a personas ambulatorias durante la pandemia.</a:t>
            </a:r>
          </a:p>
          <a:p>
            <a:pPr lvl="0">
              <a:buSzPts val="1100"/>
            </a:pPr>
            <a:endParaRPr lang="es-ES" sz="11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800"/>
            </a:pPr>
            <a:endParaRPr lang="es-ES" sz="8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800"/>
            </a:pPr>
            <a:endParaRPr lang="es-ES" sz="8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000"/>
            </a:pPr>
            <a:r>
              <a:rPr lang="es-ES" sz="10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Nota: Se omiten las dos semanas más recientes debido al atraso en el registro de los datos</a:t>
            </a:r>
            <a:endParaRPr lang="es-ES" sz="1300" dirty="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chemeClr val="dk1"/>
              </a:solidFill>
              <a:highlight>
                <a:srgbClr val="FFFF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t="9" b="8"/>
          <a:stretch/>
        </p:blipFill>
        <p:spPr>
          <a:xfrm>
            <a:off x="3163825" y="836550"/>
            <a:ext cx="5980170" cy="43068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9" name="Google Shape;209;p34"/>
          <p:cNvSpPr txBox="1"/>
          <p:nvPr/>
        </p:nvSpPr>
        <p:spPr>
          <a:xfrm>
            <a:off x="0" y="836200"/>
            <a:ext cx="3164700" cy="4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1929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lvl="0">
              <a:buSzPts val="1200"/>
            </a:pP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RESPUESTA HOSPITALARIA </a:t>
            </a:r>
            <a:b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</a:b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NO AMBULATORIOS</a:t>
            </a: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(Personas positivas a COVID-19 </a:t>
            </a: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hospitalizadas)</a:t>
            </a: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r>
              <a:rPr lang="es-ES" sz="1000" dirty="0">
                <a:solidFill>
                  <a:srgbClr val="980000"/>
                </a:solidFill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Datos acumulados</a:t>
            </a: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 calculada mediante el número de días entre la fecha de ingreso de un paciente hospitalizado a una unidad médica y la fecha en que se confirma el resultado de la prueba COVID.</a:t>
            </a: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Permite cuantificar la respuesta hospitalaria en pacientes hospitalizados. </a:t>
            </a:r>
          </a:p>
          <a:p>
            <a:pPr lvl="0">
              <a:buSzPts val="1100"/>
            </a:pP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000"/>
            </a:pPr>
            <a:r>
              <a:rPr lang="es-ES" sz="10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Nota: Los valores negativos en esta variable indican que los resultados se obtuvieron antes de ingresar a la unidad de salud.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3825" y="836675"/>
            <a:ext cx="5980175" cy="430682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5" name="Google Shape;215;p35"/>
          <p:cNvSpPr txBox="1"/>
          <p:nvPr/>
        </p:nvSpPr>
        <p:spPr>
          <a:xfrm>
            <a:off x="0" y="836200"/>
            <a:ext cx="3164700" cy="4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192900" bIns="91425" anchor="t" anchorCtr="0">
            <a:noAutofit/>
          </a:bodyPr>
          <a:lstStyle/>
          <a:p>
            <a:pPr lvl="0">
              <a:buSzPts val="1200"/>
            </a:pPr>
            <a:r>
              <a:rPr lang="es-ES" sz="120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RESPUESTA HOSPITALARIA </a:t>
            </a:r>
            <a:br>
              <a:rPr lang="es-ES" sz="120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</a:br>
            <a:r>
              <a:rPr lang="es-ES" sz="120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NO AMBULATORIOS</a:t>
            </a:r>
          </a:p>
          <a:p>
            <a:pPr lvl="0">
              <a:buSzPts val="1000"/>
            </a:pPr>
            <a:r>
              <a:rPr lang="es-ES" sz="100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(Personas positivas a COVID-19</a:t>
            </a:r>
            <a:r>
              <a:rPr lang="es-ES" altLang="en-GB" sz="100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 </a:t>
            </a:r>
            <a:r>
              <a:rPr lang="es-ES" sz="100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hospitalizadas)</a:t>
            </a:r>
            <a:endParaRPr lang="es-ES" sz="120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200"/>
            </a:pPr>
            <a:r>
              <a:rPr lang="es-ES" sz="1000">
                <a:solidFill>
                  <a:srgbClr val="980000"/>
                </a:solidFill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Datos por semana epidemiológica</a:t>
            </a:r>
            <a:endParaRPr lang="es-ES" sz="120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endParaRPr lang="es-ES" sz="100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00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Se representa la dinámica semanal de la respuesta hospitalaria calculada a partir de la fecha de ingreso de un paciente hospitalizado a una unidad médica y la fecha en que se confirma el resultado de la prueba COVID.</a:t>
            </a:r>
          </a:p>
          <a:p>
            <a:pPr lvl="0">
              <a:buSzPts val="1100"/>
            </a:pPr>
            <a:r>
              <a:rPr lang="es-ES" sz="100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Permite visualizar la evolución de la respuesta hospitalaria con respecto a personas hospitalizadas durante la pandemia.</a:t>
            </a:r>
          </a:p>
          <a:p>
            <a:pPr lvl="0">
              <a:buSzPts val="1100"/>
            </a:pPr>
            <a:endParaRPr lang="es-ES" sz="1000">
              <a:highlight>
                <a:srgbClr val="FFFF00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800"/>
            </a:pPr>
            <a:r>
              <a:rPr lang="es-ES" sz="900" b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Nota: </a:t>
            </a:r>
            <a:r>
              <a:rPr lang="es-ES" sz="90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Se omiten las dos semanas más recientes debido al atraso en el registro de los datos</a:t>
            </a:r>
          </a:p>
          <a:p>
            <a:pPr lvl="0">
              <a:buSzPts val="1000"/>
            </a:pPr>
            <a:endParaRPr lang="es-ES" sz="90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000"/>
            </a:pPr>
            <a:r>
              <a:rPr lang="es-ES" sz="900" b="1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Fe de erratas del 11 de agosto de 2021:</a:t>
            </a:r>
          </a:p>
          <a:p>
            <a:pPr lvl="0">
              <a:buSzPts val="1000"/>
            </a:pPr>
            <a:r>
              <a:rPr lang="es-ES" sz="90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La nota del mapa hace referencia al uso del promedio por jurisdicción en municipios con menos de tres casos ambulatorios. Lo correcto es: "En los municipios con menos de 3 hospitalizaciones se utilizó el promedio por jurisdicción sanitaria."</a:t>
            </a:r>
            <a:endParaRPr lang="es-ES" sz="9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0" y="867975"/>
            <a:ext cx="9144000" cy="42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0050" tIns="91425" rIns="4572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3200"/>
              <a:buNone/>
            </a:pPr>
            <a:r>
              <a:rPr lang="en" sz="1050" dirty="0">
                <a:solidFill>
                  <a:srgbClr val="4A4A4A"/>
                </a:solidFill>
                <a:latin typeface="Montserrat"/>
                <a:ea typeface="Montserrat"/>
                <a:cs typeface="Montserrat"/>
                <a:sym typeface="Montserrat"/>
              </a:rPr>
              <a:t>La segunda parte contiene 4 mapas, dos de ellos animados para apreciar el cambio entre semanas epidemiológicas. Se representa el tiempo promedio entre fecha de ingreso y resultado de personas:</a:t>
            </a:r>
            <a:endParaRPr sz="1050" dirty="0">
              <a:solidFill>
                <a:srgbClr val="4A4A4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36600" marR="279400" lvl="0" indent="-295275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4A4A4A"/>
              </a:buClr>
              <a:buSzPts val="1050"/>
              <a:buFont typeface="Montserrat"/>
              <a:buAutoNum type="arabicPeriod"/>
            </a:pPr>
            <a:r>
              <a:rPr lang="en" sz="1050" dirty="0">
                <a:solidFill>
                  <a:srgbClr val="4A4A4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 hospitalizadas (datos acumulados)</a:t>
            </a:r>
            <a:endParaRPr sz="1050" dirty="0">
              <a:solidFill>
                <a:srgbClr val="4A4A4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736600" marR="2794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050"/>
              <a:buFont typeface="Montserrat"/>
              <a:buAutoNum type="arabicPeriod"/>
            </a:pPr>
            <a:r>
              <a:rPr lang="en" sz="1050" dirty="0">
                <a:solidFill>
                  <a:srgbClr val="4A4A4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 hospitalizadas (por semana epidemiológica)</a:t>
            </a:r>
            <a:endParaRPr sz="1050" dirty="0">
              <a:solidFill>
                <a:srgbClr val="4A4A4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736600" marR="2794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050"/>
              <a:buFont typeface="Montserrat"/>
              <a:buAutoNum type="arabicPeriod"/>
            </a:pPr>
            <a:r>
              <a:rPr lang="en" sz="1050" dirty="0">
                <a:solidFill>
                  <a:srgbClr val="4A4A4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Hospitalizadas (datos acumulados)</a:t>
            </a:r>
            <a:endParaRPr sz="1050" dirty="0">
              <a:solidFill>
                <a:srgbClr val="4A4A4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736600" marR="2794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050"/>
              <a:buFont typeface="Montserrat"/>
              <a:buAutoNum type="arabicPeriod"/>
            </a:pPr>
            <a:r>
              <a:rPr lang="en" sz="1050" dirty="0">
                <a:solidFill>
                  <a:srgbClr val="4A4A4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Hospitalizadas (por semana epidemiológica)</a:t>
            </a:r>
            <a:endParaRPr sz="1050" dirty="0">
              <a:solidFill>
                <a:srgbClr val="4A4A4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279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1050" dirty="0">
              <a:solidFill>
                <a:srgbClr val="4A4A4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Montserrat Light"/>
                <a:ea typeface="Montserrat Light"/>
                <a:cs typeface="Montserrat Light"/>
                <a:sym typeface="Montserrat Light"/>
              </a:rPr>
              <a:t>Se evalúa el promedio de días por municipio de residencia de las variables que se mencionan por ejemplo “FECHA_SINTOMAS” y “FECHA_INGRESO”. Para los municipios que no tienen casos o los valores son muy bajos (0, 1 y 2, que corresponden a los dos primeros deciles) se le asigna el promedio de la jurisdicción. Se obtuvieron 243 jurisdicciones a partir de la CLUES 2020 “ESTABLECIMIENTO_SALUD_202008”.</a:t>
            </a:r>
            <a:endParaRPr sz="1100" dirty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Montserrat Light"/>
                <a:ea typeface="Montserrat Light"/>
                <a:cs typeface="Montserrat Light"/>
                <a:sym typeface="Montserrat Light"/>
              </a:rPr>
              <a:t>El archivo utilizado es "201013COVID19MEXICOTOT" de la Dirección General de Epidemiología de la Secretaría de Salud.</a:t>
            </a:r>
            <a:endParaRPr sz="1050" dirty="0">
              <a:solidFill>
                <a:srgbClr val="4A4A4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1100" dirty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1100" dirty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74925"/>
            <a:ext cx="9144000" cy="4268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08" name="Google Shape;108;p17"/>
          <p:cNvSpPr txBox="1"/>
          <p:nvPr/>
        </p:nvSpPr>
        <p:spPr>
          <a:xfrm>
            <a:off x="816825" y="1736550"/>
            <a:ext cx="7211400" cy="1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Resultados - Parte I</a:t>
            </a:r>
            <a:endParaRPr sz="2800" b="1" i="0" u="none" strike="noStrike" cap="none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/>
        </p:nvSpPr>
        <p:spPr>
          <a:xfrm>
            <a:off x="0" y="836200"/>
            <a:ext cx="3164700" cy="4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1929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1 - ACCESIBILIDAD HOSPITALARIA</a:t>
            </a:r>
            <a:endParaRPr sz="1200" b="0" i="0" u="none" strike="noStrike" cap="none" dirty="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(escala: cortes naturales</a:t>
            </a:r>
            <a:r>
              <a:rPr lang="en" sz="1000" b="0" i="0" u="none" strike="noStrike" cap="none" dirty="0" smtClean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s-MX" sz="1000" b="0" i="0" u="none" strike="noStrike" cap="none" dirty="0" smtClean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s-MX" sz="10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Se calcula a partir del número de días entre el inicio de síntomas y el ingreso a una unidad médica para ser evaluado. </a:t>
            </a: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Este indicador permite cuantificar la accesibilidad hospitalaria y contempla diversos factores, entre ellos la facilidad para llegar a una unidad médica, proximidad y comportamiento social</a:t>
            </a: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4624" y="836200"/>
            <a:ext cx="5979372" cy="430730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3825" y="836675"/>
            <a:ext cx="5980170" cy="43068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0" name="Google Shape;120;p19"/>
          <p:cNvSpPr txBox="1"/>
          <p:nvPr/>
        </p:nvSpPr>
        <p:spPr>
          <a:xfrm>
            <a:off x="0" y="836200"/>
            <a:ext cx="3164700" cy="4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1929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1 - ACCESIBILIDAD HOSPITALARIA</a:t>
            </a:r>
            <a:endParaRPr sz="1200" b="0" i="0" u="none" strike="noStrike" cap="none" dirty="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(escala: </a:t>
            </a:r>
            <a:r>
              <a:rPr lang="en" sz="1000" b="0" i="0" u="none" strike="noStrike" cap="none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cuantiles</a:t>
            </a:r>
            <a:r>
              <a:rPr lang="en" sz="1000" b="0" i="0" u="none" strike="noStrike" cap="none" dirty="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)</a:t>
            </a: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s-MX" sz="1000" b="0" i="0" u="none" strike="noStrike" cap="none" dirty="0" smtClean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s-MX" sz="10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Se calcula a partir del número de días entre el inicio de síntomas y el ingreso a una unidad médica para ser evaluado. </a:t>
            </a: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Este indicador permite cuantificar la accesibilidad hospitalaria y contempla diversos factores, entre ellos la facilidad para llegar a una unidad médica, proximidad y comportamiento social.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3825" y="835475"/>
            <a:ext cx="5980170" cy="43068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6" name="Google Shape;126;p20"/>
          <p:cNvSpPr txBox="1"/>
          <p:nvPr/>
        </p:nvSpPr>
        <p:spPr>
          <a:xfrm>
            <a:off x="0" y="836200"/>
            <a:ext cx="3164700" cy="4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1929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2 - RESPUESTA HOSPITALARIA</a:t>
            </a:r>
            <a:endParaRPr sz="1200" b="0" i="0" u="none" strike="noStrike" cap="none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(escala: cortes naturales)</a:t>
            </a:r>
            <a:endParaRPr sz="1200" b="0" i="0" u="none" strike="noStrike" cap="none" dirty="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0">
              <a:buSzPts val="1100"/>
            </a:pPr>
            <a:endParaRPr lang="es-ES" sz="1100" dirty="0" smtClean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 smtClean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 </a:t>
            </a: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calculada mediante el número de días entre la fecha de ingreso a una unidad médica y la fecha en que se confirma el resultado de la prueba COVID.</a:t>
            </a: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Este indicador permite cuantificar la respuesta hospitalaria y</a:t>
            </a:r>
            <a:r>
              <a:rPr lang="es-ES" sz="1100" dirty="0">
                <a:highlight>
                  <a:srgbClr val="FFFFFF"/>
                </a:highlight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algunos de los factores con los que se podría asociar son: la infraestructura de las unidades de salud, la cantidad de personal, el abastecimiento de recursos y la afluencia de pacientes.</a:t>
            </a: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r>
              <a:rPr lang="es-ES" sz="10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Nota: los valores negativos en esta variable indican que los resultados se confirmaron antes del ingreso a la unidad médica.</a:t>
            </a: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t="9" b="8"/>
          <a:stretch/>
        </p:blipFill>
        <p:spPr>
          <a:xfrm>
            <a:off x="3163825" y="835713"/>
            <a:ext cx="5980170" cy="43068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2" name="Google Shape;132;p21"/>
          <p:cNvSpPr txBox="1"/>
          <p:nvPr/>
        </p:nvSpPr>
        <p:spPr>
          <a:xfrm>
            <a:off x="0" y="836200"/>
            <a:ext cx="3164700" cy="4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192900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2 - RESPUESTA HOSPITALARIA</a:t>
            </a:r>
            <a:endParaRPr sz="1200" b="0" i="0" u="none" strike="noStrike" cap="none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(escala: cuantiles)</a:t>
            </a:r>
            <a:endParaRPr sz="1200" b="0" i="0" u="none" strike="noStrike" cap="none" dirty="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s-MX" sz="1000" b="0" i="0" u="none" strike="noStrike" cap="none" dirty="0" smtClean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s-MX" sz="1000" b="0" i="0" u="none" strike="noStrike" cap="none" dirty="0" smtClean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0">
              <a:buSzPts val="1100"/>
            </a:pPr>
            <a:endParaRPr lang="es-ES" sz="1100" dirty="0" smtClean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 smtClean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 </a:t>
            </a: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calculada mediante el número de días entre la fecha de ingreso a una unidad médica y la fecha en que se confirma el resultado de la prueba COVID.</a:t>
            </a: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Este indicador permite cuantificar la respuesta hospitalaria y</a:t>
            </a:r>
            <a:r>
              <a:rPr lang="es-ES" sz="1100" dirty="0">
                <a:highlight>
                  <a:srgbClr val="FFFFFF"/>
                </a:highlight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algunos de los factores con los que se podría asociar son: la infraestructura de las unidades de salud, la cantidad de personal, el abastecimiento de recursos y la afluencia de pacientes.</a:t>
            </a:r>
          </a:p>
          <a:p>
            <a:pPr lvl="0">
              <a:buSzPts val="1100"/>
            </a:pP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000"/>
            </a:pPr>
            <a:r>
              <a:rPr lang="es-ES" sz="10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Nota: los valores negativos en esta variable indican que los resultados se confirmaron antes del ingreso a la unidad médica.</a:t>
            </a:r>
            <a:endParaRPr lang="es-ES" sz="1100" dirty="0">
              <a:highlight>
                <a:srgbClr val="FFFFFF"/>
              </a:highlight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 rotWithShape="1">
          <a:blip r:embed="rId3">
            <a:alphaModFix/>
          </a:blip>
          <a:srcRect t="9" b="8"/>
          <a:stretch/>
        </p:blipFill>
        <p:spPr>
          <a:xfrm>
            <a:off x="3163838" y="835713"/>
            <a:ext cx="5980170" cy="43068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8" name="Google Shape;138;p22"/>
          <p:cNvSpPr txBox="1"/>
          <p:nvPr/>
        </p:nvSpPr>
        <p:spPr>
          <a:xfrm>
            <a:off x="0" y="836200"/>
            <a:ext cx="3164700" cy="4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91425" rIns="192900" bIns="91425" anchor="t" anchorCtr="0">
            <a:noAutofit/>
          </a:bodyPr>
          <a:lstStyle/>
          <a:p>
            <a:pPr lvl="0">
              <a:buSzPts val="1200"/>
            </a:pPr>
            <a:endParaRPr lang="es-ES" sz="1200" dirty="0" smtClean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200"/>
            </a:pPr>
            <a:r>
              <a:rPr lang="es-ES" sz="1200" dirty="0" smtClean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3 </a:t>
            </a:r>
            <a:r>
              <a:rPr lang="es-ES" sz="1200" dirty="0">
                <a:latin typeface="Montserrat Light" panose="00000400000000000000"/>
                <a:ea typeface="Montserrat Light" panose="00000400000000000000"/>
                <a:cs typeface="Montserrat Light" panose="00000400000000000000"/>
                <a:sym typeface="Montserrat Light" panose="00000400000000000000"/>
              </a:rPr>
              <a:t>- PERIODO DE ATENCIÓN RECUPERADOS HOSPITALIZADOS</a:t>
            </a:r>
          </a:p>
          <a:p>
            <a:pPr lvl="0">
              <a:buSzPts val="1000"/>
            </a:pPr>
            <a:r>
              <a:rPr lang="es-ES" sz="1000" dirty="0">
                <a:latin typeface="Montserrat SemiBold" panose="0000070000000000000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(escala: cortes naturales)</a:t>
            </a:r>
            <a:endParaRPr lang="es-ES" sz="1200" dirty="0">
              <a:latin typeface="Montserrat Light" panose="00000400000000000000"/>
              <a:ea typeface="Montserrat Light" panose="00000400000000000000"/>
              <a:cs typeface="Montserrat Light" panose="00000400000000000000"/>
              <a:sym typeface="Montserrat Light" panose="000004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000"/>
            </a:pPr>
            <a:endParaRPr lang="es-ES" sz="1000" dirty="0">
              <a:latin typeface="Montserrat SemiBold" panose="0000070000000000000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Representa el número de días entre el ingreso de un paciente positivo a COVID a una unidad de salud</a:t>
            </a:r>
            <a:r>
              <a:rPr lang="es-ES" sz="1100" b="1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</a:t>
            </a: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 la fecha en que es dado de alta.</a:t>
            </a:r>
          </a:p>
          <a:p>
            <a:pPr lvl="0">
              <a:buSzPts val="1100"/>
            </a:pPr>
            <a:endParaRPr lang="es-ES" sz="110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>
              <a:buSzPts val="1100"/>
            </a:pPr>
            <a:r>
              <a:rPr lang="es-ES" sz="110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Permite cuantificar el tiempo promedio de estancia de los pacientes COVID hospitalizados.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1532</Words>
  <Application>Microsoft Office PowerPoint</Application>
  <PresentationFormat>Presentación en pantalla (16:9)</PresentationFormat>
  <Paragraphs>247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Montserrat</vt:lpstr>
      <vt:lpstr>Montserrat SemiBold</vt:lpstr>
      <vt:lpstr>Arial</vt:lpstr>
      <vt:lpstr>Montserrat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Daniela Alvarado</cp:lastModifiedBy>
  <cp:revision>3</cp:revision>
  <dcterms:modified xsi:type="dcterms:W3CDTF">2021-08-09T15:05:07Z</dcterms:modified>
</cp:coreProperties>
</file>